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5183188" y="987425"/>
            <a:ext cx="6172200" cy="4873625"/>
          </a:xfrm>
          <a:prstGeom prst="rect">
            <a:avLst/>
          </a:prstGeom>
          <a:noFill/>
          <a:ln>
            <a:noFill/>
          </a:ln>
        </p:spPr>
      </p:sp>
      <p:sp>
        <p:nvSpPr>
          <p:cNvPr id="139" name="Google Shape;13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1" name="Shape 161"/>
        <p:cNvGrpSpPr/>
        <p:nvPr/>
      </p:nvGrpSpPr>
      <p:grpSpPr>
        <a:xfrm>
          <a:off x="0" y="0"/>
          <a:ext cx="0" cy="0"/>
          <a:chOff x="0" y="0"/>
          <a:chExt cx="0" cy="0"/>
        </a:xfrm>
      </p:grpSpPr>
      <p:sp>
        <p:nvSpPr>
          <p:cNvPr id="162" name="Google Shape;1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5" name="Shape 165"/>
        <p:cNvGrpSpPr/>
        <p:nvPr/>
      </p:nvGrpSpPr>
      <p:grpSpPr>
        <a:xfrm>
          <a:off x="0" y="0"/>
          <a:ext cx="0" cy="0"/>
          <a:chOff x="0" y="0"/>
          <a:chExt cx="0" cy="0"/>
        </a:xfrm>
      </p:grpSpPr>
      <p:sp>
        <p:nvSpPr>
          <p:cNvPr id="166" name="Google Shape;16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8" name="Google Shape;16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71" name="Shape 171"/>
        <p:cNvGrpSpPr/>
        <p:nvPr/>
      </p:nvGrpSpPr>
      <p:grpSpPr>
        <a:xfrm>
          <a:off x="0" y="0"/>
          <a:ext cx="0" cy="0"/>
          <a:chOff x="0" y="0"/>
          <a:chExt cx="0" cy="0"/>
        </a:xfrm>
      </p:grpSpPr>
      <p:sp>
        <p:nvSpPr>
          <p:cNvPr id="172" name="Google Shape;17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7" name="Shape 177"/>
        <p:cNvGrpSpPr/>
        <p:nvPr/>
      </p:nvGrpSpPr>
      <p:grpSpPr>
        <a:xfrm>
          <a:off x="0" y="0"/>
          <a:ext cx="0" cy="0"/>
          <a:chOff x="0" y="0"/>
          <a:chExt cx="0" cy="0"/>
        </a:xfrm>
      </p:grpSpPr>
      <p:sp>
        <p:nvSpPr>
          <p:cNvPr id="178" name="Google Shape;178;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83" name="Shape 183"/>
        <p:cNvGrpSpPr/>
        <p:nvPr/>
      </p:nvGrpSpPr>
      <p:grpSpPr>
        <a:xfrm>
          <a:off x="0" y="0"/>
          <a:ext cx="0" cy="0"/>
          <a:chOff x="0" y="0"/>
          <a:chExt cx="0" cy="0"/>
        </a:xfrm>
      </p:grpSpPr>
      <p:sp>
        <p:nvSpPr>
          <p:cNvPr id="184" name="Google Shape;18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90" name="Shape 190"/>
        <p:cNvGrpSpPr/>
        <p:nvPr/>
      </p:nvGrpSpPr>
      <p:grpSpPr>
        <a:xfrm>
          <a:off x="0" y="0"/>
          <a:ext cx="0" cy="0"/>
          <a:chOff x="0" y="0"/>
          <a:chExt cx="0" cy="0"/>
        </a:xfrm>
      </p:grpSpPr>
      <p:sp>
        <p:nvSpPr>
          <p:cNvPr id="191" name="Google Shape;191;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7" name="Google Shape;20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8" name="Google Shape;20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4"/>
          <p:cNvSpPr/>
          <p:nvPr>
            <p:ph idx="2" type="pic"/>
          </p:nvPr>
        </p:nvSpPr>
        <p:spPr>
          <a:xfrm>
            <a:off x="5183188" y="987425"/>
            <a:ext cx="6172200" cy="4873625"/>
          </a:xfrm>
          <a:prstGeom prst="rect">
            <a:avLst/>
          </a:prstGeom>
          <a:noFill/>
          <a:ln>
            <a:noFill/>
          </a:ln>
        </p:spPr>
      </p:sp>
      <p:sp>
        <p:nvSpPr>
          <p:cNvPr id="214" name="Google Shape;21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5" name="Google Shape;21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18" name="Shape 218"/>
        <p:cNvGrpSpPr/>
        <p:nvPr/>
      </p:nvGrpSpPr>
      <p:grpSpPr>
        <a:xfrm>
          <a:off x="0" y="0"/>
          <a:ext cx="0" cy="0"/>
          <a:chOff x="0" y="0"/>
          <a:chExt cx="0" cy="0"/>
        </a:xfrm>
      </p:grpSpPr>
      <p:sp>
        <p:nvSpPr>
          <p:cNvPr id="219" name="Google Shape;21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4" name="Shape 224"/>
        <p:cNvGrpSpPr/>
        <p:nvPr/>
      </p:nvGrpSpPr>
      <p:grpSpPr>
        <a:xfrm>
          <a:off x="0" y="0"/>
          <a:ext cx="0" cy="0"/>
          <a:chOff x="0" y="0"/>
          <a:chExt cx="0" cy="0"/>
        </a:xfrm>
      </p:grpSpPr>
      <p:sp>
        <p:nvSpPr>
          <p:cNvPr id="225" name="Google Shape;22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7"/>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7"/>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7"/>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7"/>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p:nvPr/>
        </p:nvSpPr>
        <p:spPr>
          <a:xfrm>
            <a:off x="1847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Judaism</a:t>
            </a:r>
            <a:endParaRPr/>
          </a:p>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Beliefs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beliefs about God</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nature of human beings: yetzer tov; yetzer harah; free will; suffering</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beliefs about Covenant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judgement; the Messiah; the Messianic Age; Olam Ha’ba</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Practices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living according to the Commandments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Rosh Hashanah; Yom Kippur</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worship: Shabbat; synagogue</a:t>
            </a:r>
            <a:endParaRPr/>
          </a:p>
        </p:txBody>
      </p:sp>
      <p:sp>
        <p:nvSpPr>
          <p:cNvPr id="235" name="Google Shape;235;p37"/>
          <p:cNvSpPr/>
          <p:nvPr/>
        </p:nvSpPr>
        <p:spPr>
          <a:xfrm>
            <a:off x="2030278" y="2557221"/>
            <a:ext cx="3719593" cy="55793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6"/>
          <p:cNvSpPr txBox="1"/>
          <p:nvPr/>
        </p:nvSpPr>
        <p:spPr>
          <a:xfrm>
            <a:off x="438411" y="263047"/>
            <a:ext cx="11311003" cy="64017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Starter task: Time to talk</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Tell your partner about Abraham. Who was he and what happened to him? What was his covenant with God all about?</a:t>
            </a:r>
            <a:endParaRPr/>
          </a:p>
          <a:p>
            <a:pPr indent="-165100" lvl="0" marL="34290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 Tell your partner the quote that you learnt which explains this idea. </a:t>
            </a:r>
            <a:endParaRPr/>
          </a:p>
          <a:p>
            <a:pPr indent="-165100" lvl="0" marL="34290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Tell your partner what this covenant might mean for a Jewish person today. Think about what are the implications and consequences?</a:t>
            </a:r>
            <a:endParaRPr/>
          </a:p>
          <a:p>
            <a:pPr indent="-165100" lvl="0" marL="34290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 Tell your partner the 1</a:t>
            </a:r>
            <a:r>
              <a:rPr baseline="30000" lang="en-GB" sz="2800">
                <a:solidFill>
                  <a:schemeClr val="dk1"/>
                </a:solidFill>
                <a:latin typeface="Calibri"/>
                <a:ea typeface="Calibri"/>
                <a:cs typeface="Calibri"/>
                <a:sym typeface="Calibri"/>
              </a:rPr>
              <a:t>st</a:t>
            </a:r>
            <a:r>
              <a:rPr lang="en-GB" sz="2800">
                <a:solidFill>
                  <a:schemeClr val="dk1"/>
                </a:solidFill>
                <a:latin typeface="Calibri"/>
                <a:ea typeface="Calibri"/>
                <a:cs typeface="Calibri"/>
                <a:sym typeface="Calibri"/>
              </a:rPr>
              <a:t> five books of the Torah.(In the right order)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5" name="Google Shape;295;p46"/>
          <p:cNvPicPr preferRelativeResize="0"/>
          <p:nvPr/>
        </p:nvPicPr>
        <p:blipFill rotWithShape="1">
          <a:blip r:embed="rId3">
            <a:alphaModFix/>
          </a:blip>
          <a:srcRect b="0" l="0" r="0" t="0"/>
          <a:stretch/>
        </p:blipFill>
        <p:spPr>
          <a:xfrm>
            <a:off x="5072127" y="536531"/>
            <a:ext cx="2724150" cy="167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7"/>
          <p:cNvSpPr/>
          <p:nvPr/>
        </p:nvSpPr>
        <p:spPr>
          <a:xfrm>
            <a:off x="152400" y="-556834"/>
            <a:ext cx="11855669" cy="741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reader has to be very skilled to read from the Torah scroll because the letters are written without corresponding vowels. </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42424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They have to know the portion very well to avoid making mistakes. The reading from the Torah is conducted using an ancient tune and is sung rather than spoken.</a:t>
            </a:r>
            <a:endParaRPr/>
          </a:p>
        </p:txBody>
      </p:sp>
      <p:sp>
        <p:nvSpPr>
          <p:cNvPr id="301" name="Google Shape;301;p47"/>
          <p:cNvSpPr/>
          <p:nvPr/>
        </p:nvSpPr>
        <p:spPr>
          <a:xfrm>
            <a:off x="278523" y="1659983"/>
            <a:ext cx="11603421" cy="2677656"/>
          </a:xfrm>
          <a:prstGeom prst="rect">
            <a:avLst/>
          </a:prstGeom>
          <a:solidFill>
            <a:srgbClr val="DBDB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You might wonder how on earth the Jews can decipher a language without vowels. </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Well try reading this sentence: </a:t>
            </a:r>
            <a:r>
              <a:rPr b="0" i="0" lang="en-GB" sz="2400" u="sng" cap="none" strike="noStrike">
                <a:solidFill>
                  <a:srgbClr val="000000"/>
                </a:solidFill>
                <a:latin typeface="Calibri"/>
                <a:ea typeface="Calibri"/>
                <a:cs typeface="Calibri"/>
                <a:sym typeface="Calibri"/>
              </a:rPr>
              <a:t>Hbrw s th nly ncnt lngg tht hs bn rvvd nd rstblshd nt mdrn s</a:t>
            </a:r>
            <a:r>
              <a:rPr b="0" i="0" lang="en-GB" sz="24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How did you do? I’m sure you interpreted it correctly: </a:t>
            </a:r>
            <a:r>
              <a:rPr b="0" i="0" lang="en-GB" sz="2400" u="sng" cap="none" strike="noStrike">
                <a:solidFill>
                  <a:srgbClr val="000000"/>
                </a:solidFill>
                <a:latin typeface="Calibri"/>
                <a:ea typeface="Calibri"/>
                <a:cs typeface="Calibri"/>
                <a:sym typeface="Calibri"/>
              </a:rPr>
              <a:t>Hebrew is the only ancient language that has been revived and re-established into modern use</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And the reason is that you already know the English language, so it is intuitive for your brain to replace the missing vowels.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8"/>
          <p:cNvSpPr/>
          <p:nvPr/>
        </p:nvSpPr>
        <p:spPr>
          <a:xfrm>
            <a:off x="136635" y="144069"/>
            <a:ext cx="11885886" cy="16619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scroll is always kept on two wooden rollers and stored in a special cupboard in the synagogue called an ark.</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307" name="Google Shape;307;p48"/>
          <p:cNvPicPr preferRelativeResize="0"/>
          <p:nvPr/>
        </p:nvPicPr>
        <p:blipFill rotWithShape="1">
          <a:blip r:embed="rId3">
            <a:alphaModFix/>
          </a:blip>
          <a:srcRect b="3311" l="10010" r="8643" t="-3311"/>
          <a:stretch/>
        </p:blipFill>
        <p:spPr>
          <a:xfrm>
            <a:off x="435522" y="1454823"/>
            <a:ext cx="5423338" cy="3333497"/>
          </a:xfrm>
          <a:prstGeom prst="rect">
            <a:avLst/>
          </a:prstGeom>
          <a:noFill/>
          <a:ln>
            <a:noFill/>
          </a:ln>
        </p:spPr>
      </p:pic>
      <p:pic>
        <p:nvPicPr>
          <p:cNvPr id="308" name="Google Shape;308;p48"/>
          <p:cNvPicPr preferRelativeResize="0"/>
          <p:nvPr/>
        </p:nvPicPr>
        <p:blipFill rotWithShape="1">
          <a:blip r:embed="rId4">
            <a:alphaModFix/>
          </a:blip>
          <a:srcRect b="0" l="0" r="0" t="0"/>
          <a:stretch/>
        </p:blipFill>
        <p:spPr>
          <a:xfrm>
            <a:off x="6580789" y="3121572"/>
            <a:ext cx="5182913" cy="345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9"/>
          <p:cNvSpPr txBox="1"/>
          <p:nvPr/>
        </p:nvSpPr>
        <p:spPr>
          <a:xfrm>
            <a:off x="331076" y="398204"/>
            <a:ext cx="11568650" cy="307150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ctr">
              <a:lnSpc>
                <a:spcPct val="90000"/>
              </a:lnSpc>
              <a:spcBef>
                <a:spcPts val="750"/>
              </a:spcBef>
              <a:spcAft>
                <a:spcPts val="0"/>
              </a:spcAft>
              <a:buClr>
                <a:schemeClr val="dk1"/>
              </a:buClr>
              <a:buSzPts val="2800"/>
              <a:buFont typeface="Arial"/>
              <a:buNone/>
            </a:pPr>
            <a:r>
              <a:rPr lang="en-GB" sz="2800">
                <a:solidFill>
                  <a:schemeClr val="dk1"/>
                </a:solidFill>
                <a:latin typeface="Calibri"/>
                <a:ea typeface="Calibri"/>
                <a:cs typeface="Calibri"/>
                <a:sym typeface="Calibri"/>
              </a:rPr>
              <a:t>How does this all connect to beliefs about the covenant?</a:t>
            </a:r>
            <a:endParaRPr/>
          </a:p>
          <a:p>
            <a:pPr indent="0" lvl="0" marL="0" marR="0" rtl="0" algn="l">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800"/>
              <a:buFont typeface="Arial"/>
              <a:buNone/>
            </a:pPr>
            <a:r>
              <a:rPr lang="en-GB" sz="2800">
                <a:solidFill>
                  <a:schemeClr val="dk1"/>
                </a:solidFill>
                <a:latin typeface="Calibri"/>
                <a:ea typeface="Calibri"/>
                <a:cs typeface="Calibri"/>
                <a:sym typeface="Calibri"/>
              </a:rPr>
              <a:t>Well it was through Moses that the Jewish people were taught the rules and laws they needed to follow in order to maintain and strengthen their covenant with God. </a:t>
            </a:r>
            <a:endParaRPr/>
          </a:p>
          <a:p>
            <a:pPr indent="0" lvl="0" marL="0" marR="0" rtl="0" algn="l">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rgbClr val="FF0000"/>
              </a:buClr>
              <a:buSzPts val="2800"/>
              <a:buFont typeface="Arial"/>
              <a:buNone/>
            </a:pPr>
            <a:r>
              <a:rPr lang="en-GB" sz="2800">
                <a:solidFill>
                  <a:srgbClr val="FF0000"/>
                </a:solidFill>
                <a:latin typeface="Calibri"/>
                <a:ea typeface="Calibri"/>
                <a:cs typeface="Calibri"/>
                <a:sym typeface="Calibri"/>
              </a:rPr>
              <a:t>The Torah given to Moses on Mt. Sinai sets out in great detail how the covenant relationship between God and Jews should be demonstrated.</a:t>
            </a:r>
            <a:r>
              <a:rPr lang="en-GB" sz="2800">
                <a:solidFill>
                  <a:schemeClr val="dk1"/>
                </a:solidFill>
                <a:latin typeface="Calibri"/>
                <a:ea typeface="Calibri"/>
                <a:cs typeface="Calibri"/>
                <a:sym typeface="Calibri"/>
              </a:rPr>
              <a:t> </a:t>
            </a:r>
            <a:endParaRPr/>
          </a:p>
          <a:p>
            <a:pPr indent="0" lvl="0" marL="0" marR="0" rtl="0" algn="l">
              <a:lnSpc>
                <a:spcPct val="90000"/>
              </a:lnSpc>
              <a:spcBef>
                <a:spcPts val="750"/>
              </a:spcBef>
              <a:spcAft>
                <a:spcPts val="0"/>
              </a:spcAft>
              <a:buClr>
                <a:srgbClr val="FF0000"/>
              </a:buClr>
              <a:buSzPts val="2800"/>
              <a:buFont typeface="Arial"/>
              <a:buNone/>
            </a:pPr>
            <a:r>
              <a:rPr lang="en-GB" sz="2800">
                <a:solidFill>
                  <a:srgbClr val="FF0000"/>
                </a:solidFill>
                <a:latin typeface="Calibri"/>
                <a:ea typeface="Calibri"/>
                <a:cs typeface="Calibri"/>
                <a:sym typeface="Calibri"/>
              </a:rPr>
              <a:t>Much of Judaism can be seen as the working out of this relationship and the development of God's rules into a complete lifestyle. The Jews are the chosen people of the covenant. This places responsibilities on Jews to live by the rules of the Torah.</a:t>
            </a:r>
            <a:endParaRPr/>
          </a:p>
          <a:p>
            <a:pPr indent="0" lvl="0" marL="0" marR="0" rtl="0" algn="l">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t/>
            </a:r>
            <a:endParaRPr sz="2000">
              <a:solidFill>
                <a:srgbClr val="FF0000"/>
              </a:solidFill>
              <a:latin typeface="Calibri"/>
              <a:ea typeface="Calibri"/>
              <a:cs typeface="Calibri"/>
              <a:sym typeface="Calibri"/>
            </a:endParaRPr>
          </a:p>
          <a:p>
            <a:pPr indent="-44450" lvl="0" marL="17145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id="314" name="Google Shape;314;p49"/>
          <p:cNvPicPr preferRelativeResize="0"/>
          <p:nvPr/>
        </p:nvPicPr>
        <p:blipFill rotWithShape="1">
          <a:blip r:embed="rId3">
            <a:alphaModFix/>
          </a:blip>
          <a:srcRect b="0" l="26249" r="24973" t="0"/>
          <a:stretch/>
        </p:blipFill>
        <p:spPr>
          <a:xfrm>
            <a:off x="10384077" y="190882"/>
            <a:ext cx="1277655" cy="1743075"/>
          </a:xfrm>
          <a:prstGeom prst="rect">
            <a:avLst/>
          </a:prstGeom>
          <a:noFill/>
          <a:ln>
            <a:noFill/>
          </a:ln>
        </p:spPr>
      </p:pic>
      <p:pic>
        <p:nvPicPr>
          <p:cNvPr id="315" name="Google Shape;315;p49"/>
          <p:cNvPicPr preferRelativeResize="0"/>
          <p:nvPr/>
        </p:nvPicPr>
        <p:blipFill rotWithShape="1">
          <a:blip r:embed="rId3">
            <a:alphaModFix/>
          </a:blip>
          <a:srcRect b="0" l="26249" r="24973" t="0"/>
          <a:stretch/>
        </p:blipFill>
        <p:spPr>
          <a:xfrm>
            <a:off x="331076" y="190882"/>
            <a:ext cx="127765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0"/>
          <p:cNvSpPr txBox="1"/>
          <p:nvPr/>
        </p:nvSpPr>
        <p:spPr>
          <a:xfrm>
            <a:off x="338203" y="507978"/>
            <a:ext cx="5235879" cy="6243551"/>
          </a:xfrm>
          <a:prstGeom prst="rect">
            <a:avLst/>
          </a:prstGeom>
          <a:solidFill>
            <a:srgbClr val="FFD966"/>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lang="en-GB" sz="2800" u="sng">
                <a:solidFill>
                  <a:schemeClr val="dk1"/>
                </a:solidFill>
                <a:latin typeface="Calibri"/>
                <a:ea typeface="Calibri"/>
                <a:cs typeface="Calibri"/>
                <a:sym typeface="Calibri"/>
              </a:rPr>
              <a:t>First Covenant: Abraham </a:t>
            </a:r>
            <a:endParaRPr/>
          </a:p>
          <a:p>
            <a:pPr indent="0" lvl="0" marL="0" marR="0" rtl="0" algn="ctr">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Foundation for the religion.</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Genesis 12-15.</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God promises: Land, people and blessing.</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Jews promise: Obedience and circumcision, an obvious sign that you are Jewish.</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Covenant shows that Jews are the chosen people.</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Demonstrates tradition, and explains the close relationship with God.</a:t>
            </a:r>
            <a:endParaRPr/>
          </a:p>
        </p:txBody>
      </p:sp>
      <p:sp>
        <p:nvSpPr>
          <p:cNvPr id="321" name="Google Shape;321;p50"/>
          <p:cNvSpPr txBox="1"/>
          <p:nvPr/>
        </p:nvSpPr>
        <p:spPr>
          <a:xfrm>
            <a:off x="5880100" y="507978"/>
            <a:ext cx="5819210" cy="5817665"/>
          </a:xfrm>
          <a:prstGeom prst="rect">
            <a:avLst/>
          </a:prstGeom>
          <a:solidFill>
            <a:srgbClr val="00FFCC"/>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lang="en-GB" sz="2800" u="sng">
                <a:solidFill>
                  <a:schemeClr val="dk1"/>
                </a:solidFill>
                <a:latin typeface="Calibri"/>
                <a:ea typeface="Calibri"/>
                <a:cs typeface="Calibri"/>
                <a:sym typeface="Calibri"/>
              </a:rPr>
              <a:t>Second Covenant: Moses </a:t>
            </a:r>
            <a:endParaRPr/>
          </a:p>
          <a:p>
            <a:pPr indent="0" lvl="0" marL="0" marR="0" rtl="0" algn="ctr">
              <a:lnSpc>
                <a:spcPct val="90000"/>
              </a:lnSpc>
              <a:spcBef>
                <a:spcPts val="75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establishment of the Torah.</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Exodus tells the story.</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God promises they are his chosen people but they need to follow his rules.</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Jews promise: To follow the rules/commandments given to Moses.</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covenant shows practical ways to lead a Jewish life.</a:t>
            </a:r>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nvSpPr>
        <p:spPr>
          <a:xfrm>
            <a:off x="751562" y="2680570"/>
            <a:ext cx="4334006" cy="954107"/>
          </a:xfrm>
          <a:prstGeom prst="rect">
            <a:avLst/>
          </a:prstGeom>
          <a:solidFill>
            <a:srgbClr val="B3C6E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Collect a worksheet with this summary.  </a:t>
            </a:r>
            <a:endParaRPr/>
          </a:p>
        </p:txBody>
      </p:sp>
      <p:pic>
        <p:nvPicPr>
          <p:cNvPr descr="Screen Clipping" id="327" name="Google Shape;327;p51"/>
          <p:cNvPicPr preferRelativeResize="0"/>
          <p:nvPr/>
        </p:nvPicPr>
        <p:blipFill rotWithShape="1">
          <a:blip r:embed="rId3">
            <a:alphaModFix/>
          </a:blip>
          <a:srcRect b="0" l="0" r="0" t="0"/>
          <a:stretch/>
        </p:blipFill>
        <p:spPr>
          <a:xfrm>
            <a:off x="5931870" y="306702"/>
            <a:ext cx="4486901" cy="623974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52"/>
          <p:cNvPicPr preferRelativeResize="0"/>
          <p:nvPr/>
        </p:nvPicPr>
        <p:blipFill rotWithShape="1">
          <a:blip r:embed="rId3">
            <a:alphaModFix/>
          </a:blip>
          <a:srcRect b="0" l="0" r="0" t="0"/>
          <a:stretch/>
        </p:blipFill>
        <p:spPr>
          <a:xfrm>
            <a:off x="1607986" y="189186"/>
            <a:ext cx="9002207" cy="6498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3"/>
          <p:cNvSpPr txBox="1"/>
          <p:nvPr/>
        </p:nvSpPr>
        <p:spPr>
          <a:xfrm>
            <a:off x="528145" y="572934"/>
            <a:ext cx="11182410" cy="4832092"/>
          </a:xfrm>
          <a:prstGeom prst="rect">
            <a:avLst/>
          </a:prstGeom>
          <a:noFill/>
          <a:ln cap="flat" cmpd="sng" w="762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Essays </a:t>
            </a:r>
            <a:endParaRPr b="1"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lang="en-GB" sz="2800">
                <a:solidFill>
                  <a:srgbClr val="000000"/>
                </a:solidFill>
                <a:latin typeface="Calibri"/>
                <a:ea typeface="Calibri"/>
                <a:cs typeface="Calibri"/>
                <a:sym typeface="Calibri"/>
              </a:rPr>
              <a:t>. Good use of KU.</a:t>
            </a:r>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a:t>
            </a:r>
            <a:r>
              <a:rPr b="0" i="0" lang="en-GB" sz="2800" u="none" cap="none" strike="noStrike">
                <a:solidFill>
                  <a:srgbClr val="000000"/>
                </a:solidFill>
                <a:latin typeface="Calibri"/>
                <a:ea typeface="Calibri"/>
                <a:cs typeface="Calibri"/>
                <a:sym typeface="Calibri"/>
              </a:rPr>
              <a:t> Excellent structure.</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Make sure you focus</a:t>
            </a:r>
            <a:r>
              <a:rPr b="0" i="0" lang="en-GB" sz="2800" u="none" cap="none" strike="noStrike">
                <a:solidFill>
                  <a:srgbClr val="000000"/>
                </a:solidFill>
                <a:latin typeface="Calibri"/>
                <a:ea typeface="Calibri"/>
                <a:cs typeface="Calibri"/>
                <a:sym typeface="Calibri"/>
              </a:rPr>
              <a:t> fully on the question, use the wording of it i.e ‘Free will’ and ‘suffering’ repeatedly. </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lang="en-GB" sz="2800">
                <a:solidFill>
                  <a:srgbClr val="000000"/>
                </a:solidFill>
                <a:latin typeface="Calibri"/>
                <a:ea typeface="Calibri"/>
                <a:cs typeface="Calibri"/>
                <a:sym typeface="Calibri"/>
              </a:rPr>
              <a:t>. Analysis needs to go further. For 4 marks you need at least 2 well developed points.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4"/>
          <p:cNvSpPr/>
          <p:nvPr/>
        </p:nvSpPr>
        <p:spPr>
          <a:xfrm>
            <a:off x="204953" y="247867"/>
            <a:ext cx="11792606" cy="4062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Example of analysis from:</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                             </a:t>
            </a:r>
            <a:r>
              <a:rPr b="1" lang="en-GB" sz="2400">
                <a:solidFill>
                  <a:schemeClr val="dk1"/>
                </a:solidFill>
                <a:latin typeface="Calibri"/>
                <a:ea typeface="Calibri"/>
                <a:cs typeface="Calibri"/>
                <a:sym typeface="Calibri"/>
              </a:rPr>
              <a:t>“Analyse the relationship between beliefs about free will and suffering”</a:t>
            </a:r>
            <a:br>
              <a:rPr lang="en-GB" sz="2400">
                <a:solidFill>
                  <a:schemeClr val="dk1"/>
                </a:solidFill>
                <a:latin typeface="Calibri"/>
                <a:ea typeface="Calibri"/>
                <a:cs typeface="Calibri"/>
                <a:sym typeface="Calibri"/>
              </a:rPr>
            </a:b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Jewish beliefs about free will and suffering link very well.  One way in which they link is that if a Jew misuses their free will, e.g. allows their Yetzer Harah to over take their Yetzer Tov, it will result in everyone suffering at the hands of that wrong choice </a:t>
            </a:r>
            <a:r>
              <a:rPr lang="en-GB" sz="2400">
                <a:solidFill>
                  <a:srgbClr val="FF0000"/>
                </a:solidFill>
                <a:latin typeface="Calibri"/>
                <a:ea typeface="Calibri"/>
                <a:cs typeface="Calibri"/>
                <a:sym typeface="Calibri"/>
              </a:rPr>
              <a:t>✔A. </a:t>
            </a:r>
            <a:r>
              <a:rPr lang="en-GB" sz="2400">
                <a:solidFill>
                  <a:schemeClr val="dk1"/>
                </a:solidFill>
                <a:latin typeface="Calibri"/>
                <a:ea typeface="Calibri"/>
                <a:cs typeface="Calibri"/>
                <a:sym typeface="Calibri"/>
              </a:rPr>
              <a:t>Another way in which free will and suffering share a relationship is through the story of the Fall of Mankind.  This was one of the first examples of not only using free will but also misusing free will. </a:t>
            </a:r>
            <a:r>
              <a:rPr lang="en-GB" sz="2400">
                <a:solidFill>
                  <a:srgbClr val="000000"/>
                </a:solidFill>
                <a:latin typeface="Calibri"/>
                <a:ea typeface="Calibri"/>
                <a:cs typeface="Calibri"/>
                <a:sym typeface="Calibri"/>
              </a:rPr>
              <a:t>The result of their actions meant that God had to punish them, e.g. woman would be ruled by man and these punishments led to both physical and mental suffering to humanity </a:t>
            </a:r>
            <a:r>
              <a:rPr lang="en-GB" sz="2400">
                <a:solidFill>
                  <a:srgbClr val="FF0000"/>
                </a:solidFill>
                <a:latin typeface="Calibri"/>
                <a:ea typeface="Calibri"/>
                <a:cs typeface="Calibri"/>
                <a:sym typeface="Calibri"/>
              </a:rPr>
              <a:t>✔A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54"/>
          <p:cNvSpPr/>
          <p:nvPr/>
        </p:nvSpPr>
        <p:spPr>
          <a:xfrm>
            <a:off x="204953" y="4020177"/>
            <a:ext cx="11792606"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Calibri"/>
                <a:ea typeface="Calibri"/>
                <a:cs typeface="Calibri"/>
                <a:sym typeface="Calibri"/>
              </a:rPr>
              <a:t>A final link between both free will and suffering is that if God didn’t give us free will we would not be free to make our own decisions.  Free will allows Jews to freely believe in God and if they choose differently, they suffer.  Suffering is part of what makes us human; from our suffering comes understanding and action.  We cannot truly know what it means to be happy until we have suffered. </a:t>
            </a:r>
            <a:r>
              <a:rPr lang="en-GB" sz="2400">
                <a:solidFill>
                  <a:srgbClr val="FF0000"/>
                </a:solidFill>
                <a:latin typeface="Calibri"/>
                <a:ea typeface="Calibri"/>
                <a:cs typeface="Calibri"/>
                <a:sym typeface="Calibri"/>
              </a:rPr>
              <a:t>✔A  </a:t>
            </a:r>
            <a:r>
              <a:rPr lang="en-GB" sz="2400">
                <a:solidFill>
                  <a:schemeClr val="dk1"/>
                </a:solidFill>
                <a:latin typeface="Calibri"/>
                <a:ea typeface="Calibri"/>
                <a:cs typeface="Calibri"/>
                <a:sym typeface="Calibri"/>
              </a:rPr>
              <a:t>Finally </a:t>
            </a:r>
            <a:r>
              <a:rPr lang="en-GB" sz="2400">
                <a:solidFill>
                  <a:srgbClr val="000000"/>
                </a:solidFill>
                <a:latin typeface="Calibri"/>
                <a:ea typeface="Calibri"/>
                <a:cs typeface="Calibri"/>
                <a:sym typeface="Calibri"/>
              </a:rPr>
              <a:t>suffering teaches Jewish people to use their free will and live their life according to how God would want, by following the Torah, in order to avoid suffering </a:t>
            </a:r>
            <a:r>
              <a:rPr lang="en-GB" sz="2400">
                <a:solidFill>
                  <a:srgbClr val="FF0000"/>
                </a:solidFill>
                <a:latin typeface="Calibri"/>
                <a:ea typeface="Calibri"/>
                <a:cs typeface="Calibri"/>
                <a:sym typeface="Calibri"/>
              </a:rPr>
              <a:t>✔A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nvSpPr>
        <p:spPr>
          <a:xfrm>
            <a:off x="344557" y="543339"/>
            <a:ext cx="1073426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70C0"/>
                </a:solidFill>
                <a:latin typeface="Calibri"/>
                <a:ea typeface="Calibri"/>
                <a:cs typeface="Calibri"/>
                <a:sym typeface="Calibri"/>
              </a:rPr>
              <a:t>Analysis</a:t>
            </a:r>
            <a:r>
              <a:rPr lang="en-GB" sz="2800">
                <a:solidFill>
                  <a:schemeClr val="dk1"/>
                </a:solidFill>
                <a:latin typeface="Calibri"/>
                <a:ea typeface="Calibri"/>
                <a:cs typeface="Calibri"/>
                <a:sym typeface="Calibri"/>
              </a:rPr>
              <a:t> and </a:t>
            </a:r>
            <a:r>
              <a:rPr lang="en-GB" sz="2800">
                <a:solidFill>
                  <a:schemeClr val="accent6"/>
                </a:solidFill>
                <a:latin typeface="Calibri"/>
                <a:ea typeface="Calibri"/>
                <a:cs typeface="Calibri"/>
                <a:sym typeface="Calibri"/>
              </a:rPr>
              <a:t>evaluation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Using this summary to help lets consider the impact of believing in this covenant.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rgbClr val="0070C0"/>
              </a:buClr>
              <a:buSzPts val="2800"/>
              <a:buFont typeface="Calibri"/>
              <a:buAutoNum type="arabicPeriod"/>
            </a:pPr>
            <a:r>
              <a:rPr lang="en-GB" sz="2800">
                <a:solidFill>
                  <a:srgbClr val="0070C0"/>
                </a:solidFill>
                <a:latin typeface="Calibri"/>
                <a:ea typeface="Calibri"/>
                <a:cs typeface="Calibri"/>
                <a:sym typeface="Calibri"/>
              </a:rPr>
              <a:t>Make a list of three different ways this belief may impact a Jew living in Scotland in the year 2022. (3) </a:t>
            </a:r>
            <a:endParaRPr sz="2800">
              <a:solidFill>
                <a:srgbClr val="0070C0"/>
              </a:solidFill>
              <a:latin typeface="Calibri"/>
              <a:ea typeface="Calibri"/>
              <a:cs typeface="Calibri"/>
              <a:sym typeface="Calibri"/>
            </a:endParaRPr>
          </a:p>
          <a:p>
            <a:pPr indent="-342900" lvl="0" marL="342900" marR="0" rtl="0" algn="l">
              <a:spcBef>
                <a:spcPts val="0"/>
              </a:spcBef>
              <a:spcAft>
                <a:spcPts val="0"/>
              </a:spcAft>
              <a:buClr>
                <a:srgbClr val="0070C0"/>
              </a:buClr>
              <a:buSzPts val="2800"/>
              <a:buFont typeface="Calibri"/>
              <a:buAutoNum type="arabicPeriod"/>
            </a:pPr>
            <a:r>
              <a:rPr lang="en-GB" sz="2800">
                <a:solidFill>
                  <a:srgbClr val="0070C0"/>
                </a:solidFill>
                <a:latin typeface="Calibri"/>
                <a:ea typeface="Calibri"/>
                <a:cs typeface="Calibri"/>
                <a:sym typeface="Calibri"/>
              </a:rPr>
              <a:t>Think about how the belief in the covenant links into the other beliefs we have already learnt about. Choose two of them and explain how they relate to the belief in the covenant relationship. (4) </a:t>
            </a:r>
            <a:endParaRPr sz="2800">
              <a:solidFill>
                <a:srgbClr val="0070C0"/>
              </a:solidFill>
              <a:latin typeface="Calibri"/>
              <a:ea typeface="Calibri"/>
              <a:cs typeface="Calibri"/>
              <a:sym typeface="Calibri"/>
            </a:endParaRPr>
          </a:p>
          <a:p>
            <a:pPr indent="0" lvl="0" marL="0" marR="0" rtl="0" algn="l">
              <a:spcBef>
                <a:spcPts val="0"/>
              </a:spcBef>
              <a:spcAft>
                <a:spcPts val="0"/>
              </a:spcAft>
              <a:buNone/>
            </a:pPr>
            <a:r>
              <a:rPr lang="en-GB" sz="2800">
                <a:solidFill>
                  <a:schemeClr val="accent6"/>
                </a:solidFill>
                <a:latin typeface="Calibri"/>
                <a:ea typeface="Calibri"/>
                <a:cs typeface="Calibri"/>
                <a:sym typeface="Calibri"/>
              </a:rPr>
              <a:t>3. Now time to evaluate: How significant do you think believing in the covenant is for Jewish people today? (2) </a:t>
            </a:r>
            <a:endParaRPr sz="2800">
              <a:solidFill>
                <a:schemeClr val="accent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nvSpPr>
        <p:spPr>
          <a:xfrm>
            <a:off x="346839" y="380799"/>
            <a:ext cx="7835464"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none" cap="none" strike="noStrike">
                <a:solidFill>
                  <a:srgbClr val="FF0000"/>
                </a:solidFill>
                <a:latin typeface="Calibri"/>
                <a:ea typeface="Calibri"/>
                <a:cs typeface="Calibri"/>
                <a:sym typeface="Calibri"/>
              </a:rPr>
              <a:t>The Second Covenant – Moses</a:t>
            </a:r>
            <a:endParaRPr b="0" i="0" sz="3200" u="sng"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200"/>
              <a:buFont typeface="Calibri"/>
              <a:buNone/>
            </a:pPr>
            <a:r>
              <a:rPr b="0" i="0" lang="en-GB" sz="3200" u="none" cap="none" strike="noStrike">
                <a:solidFill>
                  <a:schemeClr val="dk1"/>
                </a:solidFill>
                <a:latin typeface="Calibri"/>
                <a:ea typeface="Calibri"/>
                <a:cs typeface="Calibri"/>
                <a:sym typeface="Calibri"/>
              </a:rPr>
              <a:t>. Exodus means “ exit or departure”</a:t>
            </a:r>
            <a:endParaRPr/>
          </a:p>
          <a:p>
            <a:pPr indent="0" lvl="0" marL="0" marR="0" rtl="0" algn="l">
              <a:lnSpc>
                <a:spcPct val="100000"/>
              </a:lnSpc>
              <a:spcBef>
                <a:spcPts val="0"/>
              </a:spcBef>
              <a:spcAft>
                <a:spcPts val="0"/>
              </a:spcAft>
              <a:buClr>
                <a:schemeClr val="dk1"/>
              </a:buClr>
              <a:buSzPts val="3200"/>
              <a:buFont typeface="Calibri"/>
              <a:buNone/>
            </a:pPr>
            <a:r>
              <a:rPr b="0" i="0" lang="en-GB" sz="3200" u="none" cap="none" strike="noStrike">
                <a:solidFill>
                  <a:schemeClr val="dk1"/>
                </a:solidFill>
                <a:latin typeface="Calibri"/>
                <a:ea typeface="Calibri"/>
                <a:cs typeface="Calibri"/>
                <a:sym typeface="Calibri"/>
              </a:rPr>
              <a:t>. Exodus is the second book of the Torah and contains 40 chapters.</a:t>
            </a:r>
            <a:endParaRPr/>
          </a:p>
          <a:p>
            <a:pPr indent="0" lvl="0" marL="0" marR="0" rtl="0" algn="l">
              <a:lnSpc>
                <a:spcPct val="100000"/>
              </a:lnSpc>
              <a:spcBef>
                <a:spcPts val="0"/>
              </a:spcBef>
              <a:spcAft>
                <a:spcPts val="0"/>
              </a:spcAft>
              <a:buClr>
                <a:schemeClr val="dk1"/>
              </a:buClr>
              <a:buSzPts val="3200"/>
              <a:buFont typeface="Calibri"/>
              <a:buNone/>
            </a:pPr>
            <a:r>
              <a:rPr b="0" i="0" lang="en-GB" sz="3200" u="none" cap="none" strike="noStrike">
                <a:solidFill>
                  <a:schemeClr val="dk1"/>
                </a:solidFill>
                <a:latin typeface="Calibri"/>
                <a:ea typeface="Calibri"/>
                <a:cs typeface="Calibri"/>
                <a:sym typeface="Calibri"/>
              </a:rPr>
              <a:t>. It tells the dramatic story of God’s intervention and  rescue of an oppressed race. </a:t>
            </a:r>
            <a:endParaRPr/>
          </a:p>
          <a:p>
            <a:pPr indent="0" lvl="0" marL="0" marR="0" rtl="0" algn="l">
              <a:lnSpc>
                <a:spcPct val="100000"/>
              </a:lnSpc>
              <a:spcBef>
                <a:spcPts val="0"/>
              </a:spcBef>
              <a:spcAft>
                <a:spcPts val="0"/>
              </a:spcAft>
              <a:buClr>
                <a:schemeClr val="dk1"/>
              </a:buClr>
              <a:buSzPts val="3200"/>
              <a:buFont typeface="Calibri"/>
              <a:buNone/>
            </a:pPr>
            <a:r>
              <a:rPr b="0" i="0" lang="en-GB" sz="3200" u="none" cap="none" strike="noStrike">
                <a:solidFill>
                  <a:schemeClr val="dk1"/>
                </a:solidFill>
                <a:latin typeface="Calibri"/>
                <a:ea typeface="Calibri"/>
                <a:cs typeface="Calibri"/>
                <a:sym typeface="Calibri"/>
              </a:rPr>
              <a:t>. All about Moses.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1" name="Google Shape;241;p38"/>
          <p:cNvSpPr/>
          <p:nvPr/>
        </p:nvSpPr>
        <p:spPr>
          <a:xfrm>
            <a:off x="8434552" y="380799"/>
            <a:ext cx="3468414" cy="2995448"/>
          </a:xfrm>
          <a:prstGeom prst="cloudCallout">
            <a:avLst>
              <a:gd fmla="val -96742" name="adj1"/>
              <a:gd fmla="val -34868"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Calibri"/>
              <a:buNone/>
            </a:pPr>
            <a:r>
              <a:rPr b="0" i="0" lang="en-GB" sz="2800" u="none" cap="none" strike="noStrike">
                <a:solidFill>
                  <a:srgbClr val="FFFFFF"/>
                </a:solidFill>
                <a:latin typeface="Calibri"/>
                <a:ea typeface="Calibri"/>
                <a:cs typeface="Calibri"/>
                <a:sym typeface="Calibri"/>
              </a:rPr>
              <a:t>What does the word exodus mean? </a:t>
            </a:r>
            <a:endParaRPr/>
          </a:p>
        </p:txBody>
      </p:sp>
      <p:pic>
        <p:nvPicPr>
          <p:cNvPr id="242" name="Google Shape;242;p38"/>
          <p:cNvPicPr preferRelativeResize="0"/>
          <p:nvPr/>
        </p:nvPicPr>
        <p:blipFill rotWithShape="1">
          <a:blip r:embed="rId3">
            <a:alphaModFix/>
          </a:blip>
          <a:srcRect b="0" l="0" r="0" t="0"/>
          <a:stretch/>
        </p:blipFill>
        <p:spPr>
          <a:xfrm>
            <a:off x="7421618" y="3985268"/>
            <a:ext cx="4481348" cy="25095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Text, letter&#10;&#10;Description automatically generated" id="353" name="Google Shape;353;p56"/>
          <p:cNvPicPr preferRelativeResize="0"/>
          <p:nvPr/>
        </p:nvPicPr>
        <p:blipFill rotWithShape="1">
          <a:blip r:embed="rId3">
            <a:alphaModFix/>
          </a:blip>
          <a:srcRect b="0" l="0" r="0" t="0"/>
          <a:stretch/>
        </p:blipFill>
        <p:spPr>
          <a:xfrm>
            <a:off x="5304259" y="1418897"/>
            <a:ext cx="6504114" cy="4633537"/>
          </a:xfrm>
          <a:prstGeom prst="rect">
            <a:avLst/>
          </a:prstGeom>
          <a:noFill/>
          <a:ln>
            <a:noFill/>
          </a:ln>
        </p:spPr>
      </p:pic>
      <p:pic>
        <p:nvPicPr>
          <p:cNvPr descr="Screen Clipping" id="354" name="Google Shape;354;p56"/>
          <p:cNvPicPr preferRelativeResize="0"/>
          <p:nvPr/>
        </p:nvPicPr>
        <p:blipFill rotWithShape="1">
          <a:blip r:embed="rId4">
            <a:alphaModFix/>
          </a:blip>
          <a:srcRect b="0" l="0" r="0" t="0"/>
          <a:stretch/>
        </p:blipFill>
        <p:spPr>
          <a:xfrm>
            <a:off x="755999" y="633962"/>
            <a:ext cx="3648584" cy="5134692"/>
          </a:xfrm>
          <a:prstGeom prst="rect">
            <a:avLst/>
          </a:prstGeom>
          <a:noFill/>
          <a:ln>
            <a:noFill/>
          </a:ln>
        </p:spPr>
      </p:pic>
      <p:sp>
        <p:nvSpPr>
          <p:cNvPr id="355" name="Google Shape;355;p56"/>
          <p:cNvSpPr/>
          <p:nvPr/>
        </p:nvSpPr>
        <p:spPr>
          <a:xfrm>
            <a:off x="3316762" y="204951"/>
            <a:ext cx="2374590" cy="1497725"/>
          </a:xfrm>
          <a:prstGeom prst="ellipse">
            <a:avLst/>
          </a:prstGeom>
          <a:solidFill>
            <a:srgbClr val="FF0000"/>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a:solidFill>
                  <a:schemeClr val="lt1"/>
                </a:solidFill>
                <a:latin typeface="Calibri"/>
                <a:ea typeface="Calibri"/>
                <a:cs typeface="Calibri"/>
                <a:sym typeface="Calibri"/>
              </a:rPr>
              <a:t>Page 10</a:t>
            </a:r>
            <a:endParaRPr b="1" sz="3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nvSpPr>
        <p:spPr>
          <a:xfrm>
            <a:off x="1040524" y="851338"/>
            <a:ext cx="10168759"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Lets take a look at the actual text.</a:t>
            </a:r>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Find “Exodus” in the Torah.</a:t>
            </a:r>
            <a:endParaRPr/>
          </a:p>
        </p:txBody>
      </p:sp>
      <p:pic>
        <p:nvPicPr>
          <p:cNvPr id="248" name="Google Shape;248;p39"/>
          <p:cNvPicPr preferRelativeResize="0"/>
          <p:nvPr/>
        </p:nvPicPr>
        <p:blipFill rotWithShape="1">
          <a:blip r:embed="rId3">
            <a:alphaModFix/>
          </a:blip>
          <a:srcRect b="0" l="0" r="0" t="0"/>
          <a:stretch/>
        </p:blipFill>
        <p:spPr>
          <a:xfrm>
            <a:off x="7728551" y="682463"/>
            <a:ext cx="3701449" cy="474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nvSpPr>
        <p:spPr>
          <a:xfrm>
            <a:off x="472966" y="725214"/>
            <a:ext cx="7740868"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exodus story begins with a list of names.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Why do you think this is? Look at verse 7 and remember Abraham.</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So Exodus starts with a reminder that God keeps his promises; his people were “exceedingly numerous” v 7</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4" name="Google Shape;254;p40"/>
          <p:cNvSpPr/>
          <p:nvPr/>
        </p:nvSpPr>
        <p:spPr>
          <a:xfrm>
            <a:off x="8560675" y="363821"/>
            <a:ext cx="3105807" cy="313932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Exodus 1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The Israelites Oppressed</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1 These are the names of the sons of Israel who went to Egypt with Jacob, each with his family: 2 Reuben, Simeon, Levi and Judah; 3 Issachar, Zebulun and Benjamin; 4 Dan and Naphtali; Gad and Asher. 5 The descendants of Jacob numbered seventy[a] in all;</a:t>
            </a:r>
            <a:endParaRPr/>
          </a:p>
        </p:txBody>
      </p:sp>
      <p:pic>
        <p:nvPicPr>
          <p:cNvPr id="255" name="Google Shape;255;p40"/>
          <p:cNvPicPr preferRelativeResize="0"/>
          <p:nvPr/>
        </p:nvPicPr>
        <p:blipFill rotWithShape="1">
          <a:blip r:embed="rId3">
            <a:alphaModFix/>
          </a:blip>
          <a:srcRect b="0" l="0" r="0" t="0"/>
          <a:stretch/>
        </p:blipFill>
        <p:spPr>
          <a:xfrm>
            <a:off x="8261130" y="4407388"/>
            <a:ext cx="2381250" cy="1905000"/>
          </a:xfrm>
          <a:prstGeom prst="rect">
            <a:avLst/>
          </a:prstGeom>
          <a:noFill/>
          <a:ln>
            <a:noFill/>
          </a:ln>
        </p:spPr>
      </p:pic>
      <p:pic>
        <p:nvPicPr>
          <p:cNvPr id="256" name="Google Shape;256;p40"/>
          <p:cNvPicPr preferRelativeResize="0"/>
          <p:nvPr/>
        </p:nvPicPr>
        <p:blipFill rotWithShape="1">
          <a:blip r:embed="rId4">
            <a:alphaModFix/>
          </a:blip>
          <a:srcRect b="0" l="0" r="0" t="0"/>
          <a:stretch/>
        </p:blipFill>
        <p:spPr>
          <a:xfrm>
            <a:off x="861521" y="4775910"/>
            <a:ext cx="6311790" cy="13267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ppt_w</p:attrName>
                                        </p:attrNameLst>
                                      </p:cBhvr>
                                      <p:tavLst>
                                        <p:tav fmla="" tm="0">
                                          <p:val>
                                            <p:strVal val="0"/>
                                          </p:val>
                                        </p:tav>
                                        <p:tav fmla="" tm="100000">
                                          <p:val>
                                            <p:strVal val="#ppt_w"/>
                                          </p:val>
                                        </p:tav>
                                      </p:tavLst>
                                    </p:anim>
                                    <p:anim calcmode="lin" valueType="num">
                                      <p:cBhvr additive="base">
                                        <p:cTn dur="500"/>
                                        <p:tgtEl>
                                          <p:spTgt spid="2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nvSpPr>
        <p:spPr>
          <a:xfrm>
            <a:off x="283779" y="-87970"/>
            <a:ext cx="9158931" cy="57610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rgbClr val="FF0000"/>
              </a:solidFill>
              <a:latin typeface="Calibri"/>
              <a:ea typeface="Calibri"/>
              <a:cs typeface="Calibri"/>
              <a:sym typeface="Calibri"/>
            </a:endParaRPr>
          </a:p>
          <a:p>
            <a:pPr indent="0" lvl="0" marL="0" marR="0" rtl="0" algn="l">
              <a:lnSpc>
                <a:spcPct val="90000"/>
              </a:lnSpc>
              <a:spcBef>
                <a:spcPts val="750"/>
              </a:spcBef>
              <a:spcAft>
                <a:spcPts val="0"/>
              </a:spcAft>
              <a:buClr>
                <a:srgbClr val="FF0000"/>
              </a:buClr>
              <a:buSzPts val="2800"/>
              <a:buFont typeface="Arial"/>
              <a:buNone/>
            </a:pPr>
            <a:r>
              <a:rPr b="0" i="0" lang="en-GB" sz="2800" u="none" cap="none" strike="noStrike">
                <a:solidFill>
                  <a:srgbClr val="FF0000"/>
                </a:solidFill>
                <a:latin typeface="Calibri"/>
                <a:ea typeface="Calibri"/>
                <a:cs typeface="Calibri"/>
                <a:sym typeface="Calibri"/>
              </a:rPr>
              <a:t>Moses was an Israelite who was raised by an Egyptian princess.</a:t>
            </a:r>
            <a:endParaRPr/>
          </a:p>
          <a:p>
            <a:pPr indent="0" lvl="0" marL="0" marR="0" rtl="0" algn="l">
              <a:lnSpc>
                <a:spcPct val="90000"/>
              </a:lnSpc>
              <a:spcBef>
                <a:spcPts val="750"/>
              </a:spcBef>
              <a:spcAft>
                <a:spcPts val="0"/>
              </a:spcAft>
              <a:buClr>
                <a:schemeClr val="dk1"/>
              </a:buClr>
              <a:buSzPts val="2800"/>
              <a:buFont typeface="Arial"/>
              <a:buNone/>
            </a:pPr>
            <a:r>
              <a:t/>
            </a:r>
            <a:endParaRPr b="0" i="0" sz="2800" u="none" cap="none" strike="noStrike">
              <a:solidFill>
                <a:srgbClr val="FF0000"/>
              </a:solidFill>
              <a:latin typeface="Calibri"/>
              <a:ea typeface="Calibri"/>
              <a:cs typeface="Calibri"/>
              <a:sym typeface="Calibri"/>
            </a:endParaRPr>
          </a:p>
          <a:p>
            <a:pPr indent="0" lvl="0" marL="0" marR="0" rtl="0" algn="l">
              <a:lnSpc>
                <a:spcPct val="90000"/>
              </a:lnSpc>
              <a:spcBef>
                <a:spcPts val="750"/>
              </a:spcBef>
              <a:spcAft>
                <a:spcPts val="0"/>
              </a:spcAft>
              <a:buClr>
                <a:srgbClr val="FF0000"/>
              </a:buClr>
              <a:buSzPts val="2800"/>
              <a:buFont typeface="Arial"/>
              <a:buNone/>
            </a:pPr>
            <a:r>
              <a:rPr b="0" i="0" lang="en-GB" sz="2800" u="none" cap="none" strike="noStrike">
                <a:solidFill>
                  <a:srgbClr val="FF0000"/>
                </a:solidFill>
                <a:latin typeface="Calibri"/>
                <a:ea typeface="Calibri"/>
                <a:cs typeface="Calibri"/>
                <a:sym typeface="Calibri"/>
              </a:rPr>
              <a:t>God spoke to Moses, telling him to demand that the Pharaoh let the Israelites go free.</a:t>
            </a:r>
            <a:endParaRPr/>
          </a:p>
          <a:p>
            <a:pPr indent="0" lvl="0" marL="0" marR="0" rtl="0" algn="l">
              <a:lnSpc>
                <a:spcPct val="90000"/>
              </a:lnSpc>
              <a:spcBef>
                <a:spcPts val="750"/>
              </a:spcBef>
              <a:spcAft>
                <a:spcPts val="0"/>
              </a:spcAft>
              <a:buClr>
                <a:schemeClr val="dk1"/>
              </a:buClr>
              <a:buSzPts val="2800"/>
              <a:buFont typeface="Arial"/>
              <a:buNone/>
            </a:pPr>
            <a:r>
              <a:t/>
            </a:r>
            <a:endParaRPr b="0" i="0" sz="2800" u="none" cap="none" strike="noStrike">
              <a:solidFill>
                <a:srgbClr val="FF0000"/>
              </a:solidFill>
              <a:latin typeface="Calibri"/>
              <a:ea typeface="Calibri"/>
              <a:cs typeface="Calibri"/>
              <a:sym typeface="Calibri"/>
            </a:endParaRPr>
          </a:p>
          <a:p>
            <a:pPr indent="0" lvl="0" marL="0" marR="0" rtl="0" algn="l">
              <a:lnSpc>
                <a:spcPct val="90000"/>
              </a:lnSpc>
              <a:spcBef>
                <a:spcPts val="750"/>
              </a:spcBef>
              <a:spcAft>
                <a:spcPts val="0"/>
              </a:spcAft>
              <a:buClr>
                <a:srgbClr val="FF0000"/>
              </a:buClr>
              <a:buSzPts val="2800"/>
              <a:buFont typeface="Arial"/>
              <a:buNone/>
            </a:pPr>
            <a:r>
              <a:rPr b="0" i="0" lang="en-GB" sz="2800" u="none" cap="none" strike="noStrike">
                <a:solidFill>
                  <a:srgbClr val="FF0000"/>
                </a:solidFill>
                <a:latin typeface="Calibri"/>
                <a:ea typeface="Calibri"/>
                <a:cs typeface="Calibri"/>
                <a:sym typeface="Calibri"/>
              </a:rPr>
              <a:t>After 10 plagues, they were freed and Moses led them into the wilderness.</a:t>
            </a:r>
            <a:endParaRPr/>
          </a:p>
          <a:p>
            <a:pPr indent="0" lvl="0" marL="0" marR="0" rtl="0" algn="l">
              <a:lnSpc>
                <a:spcPct val="90000"/>
              </a:lnSpc>
              <a:spcBef>
                <a:spcPts val="75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262" name="Google Shape;262;p41"/>
          <p:cNvPicPr preferRelativeResize="0"/>
          <p:nvPr/>
        </p:nvPicPr>
        <p:blipFill rotWithShape="1">
          <a:blip r:embed="rId3">
            <a:alphaModFix/>
          </a:blip>
          <a:srcRect b="0" l="0" r="0" t="0"/>
          <a:stretch/>
        </p:blipFill>
        <p:spPr>
          <a:xfrm>
            <a:off x="9442710" y="266102"/>
            <a:ext cx="2592847" cy="3735386"/>
          </a:xfrm>
          <a:prstGeom prst="rect">
            <a:avLst/>
          </a:prstGeom>
          <a:noFill/>
          <a:ln>
            <a:noFill/>
          </a:ln>
        </p:spPr>
      </p:pic>
      <p:pic>
        <p:nvPicPr>
          <p:cNvPr id="263" name="Google Shape;263;p41"/>
          <p:cNvPicPr preferRelativeResize="0"/>
          <p:nvPr/>
        </p:nvPicPr>
        <p:blipFill rotWithShape="1">
          <a:blip r:embed="rId4">
            <a:alphaModFix/>
          </a:blip>
          <a:srcRect b="0" l="0" r="0" t="0"/>
          <a:stretch/>
        </p:blipFill>
        <p:spPr>
          <a:xfrm>
            <a:off x="4028659" y="4001488"/>
            <a:ext cx="3420152" cy="26702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p:nvPr/>
        </p:nvSpPr>
        <p:spPr>
          <a:xfrm>
            <a:off x="1282262" y="834505"/>
            <a:ext cx="1084667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Moses was given the Ten Commandments and the Torah by God.</a:t>
            </a:r>
            <a:endParaRPr/>
          </a:p>
        </p:txBody>
      </p:sp>
      <p:sp>
        <p:nvSpPr>
          <p:cNvPr id="269" name="Google Shape;269;p42"/>
          <p:cNvSpPr txBox="1"/>
          <p:nvPr/>
        </p:nvSpPr>
        <p:spPr>
          <a:xfrm>
            <a:off x="252249" y="1419692"/>
            <a:ext cx="11225048" cy="33855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The word Torah means “law and teaching.” </a:t>
            </a:r>
            <a:endParaRPr/>
          </a:p>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The Torah contains five books which tell the story of the creation of the world and the Jewish nation. </a:t>
            </a:r>
            <a:endParaRPr/>
          </a:p>
          <a:p>
            <a:pPr indent="0" lvl="0" marL="0" marR="0" rtl="0" algn="ctr">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They are the most important aspects of the Jewish Holy book although Jews also read the rest of the Old Testament for wisdom and guidance.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270" name="Google Shape;270;p42"/>
          <p:cNvPicPr preferRelativeResize="0"/>
          <p:nvPr/>
        </p:nvPicPr>
        <p:blipFill rotWithShape="1">
          <a:blip r:embed="rId3">
            <a:alphaModFix/>
          </a:blip>
          <a:srcRect b="0" l="0" r="0" t="0"/>
          <a:stretch/>
        </p:blipFill>
        <p:spPr>
          <a:xfrm>
            <a:off x="4422944" y="4929168"/>
            <a:ext cx="2883658" cy="17923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nvSpPr>
        <p:spPr>
          <a:xfrm>
            <a:off x="0" y="0"/>
            <a:ext cx="12192000" cy="69865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5 books are: </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Genesis: </a:t>
            </a:r>
            <a:r>
              <a:rPr b="0" i="0" lang="en-GB" sz="2800" u="none" cap="none" strike="noStrike">
                <a:solidFill>
                  <a:srgbClr val="000000"/>
                </a:solidFill>
                <a:latin typeface="Calibri"/>
                <a:ea typeface="Calibri"/>
                <a:cs typeface="Calibri"/>
                <a:sym typeface="Calibri"/>
              </a:rPr>
              <a:t>Creation of the world, introduction of patriarchs and settlement of Hebrew people in Egypt.</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Exodus: </a:t>
            </a:r>
            <a:r>
              <a:rPr b="0" i="0" lang="en-GB" sz="2800" u="none" cap="none" strike="noStrike">
                <a:solidFill>
                  <a:srgbClr val="000000"/>
                </a:solidFill>
                <a:latin typeface="Calibri"/>
                <a:ea typeface="Calibri"/>
                <a:cs typeface="Calibri"/>
                <a:sym typeface="Calibri"/>
              </a:rPr>
              <a:t>Tells of the struggle to leave Egypt, the revelation of the commandments and the journey in the wilderness.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Leviticus: </a:t>
            </a:r>
            <a:r>
              <a:rPr b="0" i="0" lang="en-GB" sz="2800" u="none" cap="none" strike="noStrike">
                <a:solidFill>
                  <a:srgbClr val="000000"/>
                </a:solidFill>
                <a:latin typeface="Calibri"/>
                <a:ea typeface="Calibri"/>
                <a:cs typeface="Calibri"/>
                <a:sym typeface="Calibri"/>
              </a:rPr>
              <a:t>Largely deals with different rules for Rabbis to follow and some ethical guidelines.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Numbers: </a:t>
            </a:r>
            <a:r>
              <a:rPr b="0" i="0" lang="en-GB" sz="2800" u="none" cap="none" strike="noStrike">
                <a:solidFill>
                  <a:srgbClr val="000000"/>
                </a:solidFill>
                <a:latin typeface="Calibri"/>
                <a:ea typeface="Calibri"/>
                <a:cs typeface="Calibri"/>
                <a:sym typeface="Calibri"/>
              </a:rPr>
              <a:t>Tells the numbers of people involved in the exodus and tells the story of their time in the wilderness.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Deuteronomy: </a:t>
            </a:r>
            <a:r>
              <a:rPr b="0" i="0" lang="en-GB" sz="2800" u="none" cap="none" strike="noStrike">
                <a:solidFill>
                  <a:srgbClr val="000000"/>
                </a:solidFill>
                <a:latin typeface="Calibri"/>
                <a:ea typeface="Calibri"/>
                <a:cs typeface="Calibri"/>
                <a:sym typeface="Calibri"/>
              </a:rPr>
              <a:t>Speeches of Moses, his death and final entrance to the promised land</a:t>
            </a:r>
            <a:r>
              <a:rPr b="0" i="0" lang="en-GB" sz="1800" u="none" cap="none" strike="noStrike">
                <a:solidFill>
                  <a:srgbClr val="000000"/>
                </a:solidFill>
                <a:latin typeface="Calibri"/>
                <a:ea typeface="Calibri"/>
                <a:cs typeface="Calibri"/>
                <a:sym typeface="Calibri"/>
              </a:rPr>
              <a:t>.  </a:t>
            </a:r>
            <a:endParaRPr/>
          </a:p>
        </p:txBody>
      </p:sp>
      <p:sp>
        <p:nvSpPr>
          <p:cNvPr id="276" name="Google Shape;276;p43"/>
          <p:cNvSpPr/>
          <p:nvPr/>
        </p:nvSpPr>
        <p:spPr>
          <a:xfrm>
            <a:off x="5738648" y="1072056"/>
            <a:ext cx="6069725" cy="3279227"/>
          </a:xfrm>
          <a:prstGeom prst="irregularSeal2">
            <a:avLst/>
          </a:prstGeom>
          <a:solidFill>
            <a:srgbClr val="00B05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lt1"/>
                </a:solidFill>
                <a:latin typeface="Calibri"/>
                <a:ea typeface="Calibri"/>
                <a:cs typeface="Calibri"/>
                <a:sym typeface="Calibri"/>
              </a:rPr>
              <a:t>Learn the names and order.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p:nvPr/>
        </p:nvSpPr>
        <p:spPr>
          <a:xfrm>
            <a:off x="136635" y="144069"/>
            <a:ext cx="11885886" cy="20928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The Torah is written on parchment scrolls</a:t>
            </a:r>
            <a:r>
              <a:rPr b="0" i="0" lang="en-GB" sz="2800" u="none" cap="none" strike="noStrike">
                <a:solidFill>
                  <a:srgbClr val="FF0000"/>
                </a:solidFill>
                <a:latin typeface="Calibri"/>
                <a:ea typeface="Calibri"/>
                <a:cs typeface="Calibri"/>
                <a:sym typeface="Calibri"/>
              </a:rPr>
              <a:t> and is </a:t>
            </a:r>
            <a:r>
              <a:rPr lang="en-GB" sz="2800">
                <a:solidFill>
                  <a:srgbClr val="FF0000"/>
                </a:solidFill>
                <a:latin typeface="Calibri"/>
                <a:ea typeface="Calibri"/>
                <a:cs typeface="Calibri"/>
                <a:sym typeface="Calibri"/>
              </a:rPr>
              <a:t>written in Hebrew, the oldest of Jewish languages. </a:t>
            </a:r>
            <a:r>
              <a:rPr lang="en-GB" sz="2800">
                <a:solidFill>
                  <a:srgbClr val="000000"/>
                </a:solidFill>
                <a:latin typeface="Calibri"/>
                <a:ea typeface="Calibri"/>
                <a:cs typeface="Calibri"/>
                <a:sym typeface="Calibri"/>
              </a:rPr>
              <a:t>This is read right to left. </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282" name="Google Shape;282;p44"/>
          <p:cNvPicPr preferRelativeResize="0"/>
          <p:nvPr/>
        </p:nvPicPr>
        <p:blipFill rotWithShape="1">
          <a:blip r:embed="rId3">
            <a:alphaModFix/>
          </a:blip>
          <a:srcRect b="0" l="0" r="0" t="0"/>
          <a:stretch/>
        </p:blipFill>
        <p:spPr>
          <a:xfrm>
            <a:off x="745632" y="1934340"/>
            <a:ext cx="4736882" cy="3157921"/>
          </a:xfrm>
          <a:prstGeom prst="rect">
            <a:avLst/>
          </a:prstGeom>
          <a:noFill/>
          <a:ln>
            <a:noFill/>
          </a:ln>
        </p:spPr>
      </p:pic>
      <p:pic>
        <p:nvPicPr>
          <p:cNvPr id="283" name="Google Shape;283;p44"/>
          <p:cNvPicPr preferRelativeResize="0"/>
          <p:nvPr/>
        </p:nvPicPr>
        <p:blipFill rotWithShape="1">
          <a:blip r:embed="rId4">
            <a:alphaModFix/>
          </a:blip>
          <a:srcRect b="0" l="0" r="0" t="0"/>
          <a:stretch/>
        </p:blipFill>
        <p:spPr>
          <a:xfrm>
            <a:off x="6223219" y="1934340"/>
            <a:ext cx="4784728" cy="31579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p:nvPr/>
        </p:nvSpPr>
        <p:spPr>
          <a:xfrm>
            <a:off x="1847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Judaism</a:t>
            </a:r>
            <a:endParaRPr/>
          </a:p>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Beliefs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beliefs about God</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nature of human beings: yetzer tov; yetzer harah; free will; suffering</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beliefs about Covenant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judgement; the Messiah; the Messianic Age; Olam Ha’ba</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Practices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living according to the Commandments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Rosh Hashanah; Yom Kippur</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worship: Shabbat; synagogue</a:t>
            </a:r>
            <a:endParaRPr/>
          </a:p>
        </p:txBody>
      </p:sp>
      <p:sp>
        <p:nvSpPr>
          <p:cNvPr id="289" name="Google Shape;289;p45"/>
          <p:cNvSpPr/>
          <p:nvPr/>
        </p:nvSpPr>
        <p:spPr>
          <a:xfrm>
            <a:off x="2030278" y="2557221"/>
            <a:ext cx="3719593" cy="55793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